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6"/>
  </p:notesMasterIdLst>
  <p:handoutMasterIdLst>
    <p:handoutMasterId r:id="rId17"/>
  </p:handoutMasterIdLst>
  <p:sldIdLst>
    <p:sldId id="355" r:id="rId7"/>
    <p:sldId id="357" r:id="rId8"/>
    <p:sldId id="397" r:id="rId9"/>
    <p:sldId id="396" r:id="rId10"/>
    <p:sldId id="403" r:id="rId11"/>
    <p:sldId id="401" r:id="rId12"/>
    <p:sldId id="402" r:id="rId13"/>
    <p:sldId id="399" r:id="rId14"/>
    <p:sldId id="369" r:id="rId15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8272" autoAdjust="0"/>
  </p:normalViewPr>
  <p:slideViewPr>
    <p:cSldViewPr snapToGrid="0">
      <p:cViewPr varScale="1">
        <p:scale>
          <a:sx n="108" d="100"/>
          <a:sy n="108" d="100"/>
        </p:scale>
        <p:origin x="102" y="1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02/08/2023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02/08/2023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010" y="2876100"/>
            <a:ext cx="3892489" cy="339741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2791937"/>
            <a:ext cx="8508999" cy="1274125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Team 28  </a:t>
            </a:r>
          </a:p>
          <a:p>
            <a:r>
              <a:rPr lang="de-DE" dirty="0"/>
              <a:t>Lin Run, Zhang </a:t>
            </a:r>
            <a:r>
              <a:rPr lang="de-DE" dirty="0" err="1"/>
              <a:t>Yihan</a:t>
            </a:r>
            <a:r>
              <a:rPr lang="de-DE" dirty="0"/>
              <a:t>, Xin </a:t>
            </a:r>
            <a:r>
              <a:rPr lang="de-DE" dirty="0" err="1"/>
              <a:t>Yutong</a:t>
            </a:r>
            <a:endParaRPr lang="de-DE" dirty="0"/>
          </a:p>
          <a:p>
            <a:r>
              <a:rPr lang="de-DE" dirty="0"/>
              <a:t>02,08,2023  Munich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008224"/>
            <a:ext cx="8508999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4800" dirty="0" err="1"/>
              <a:t>Introduction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ROS</a:t>
            </a:r>
            <a:br>
              <a:rPr lang="de-DE" dirty="0"/>
            </a:br>
            <a:r>
              <a:rPr lang="de-DE" altLang="zh-CN" dirty="0"/>
              <a:t>Final</a:t>
            </a:r>
            <a:r>
              <a:rPr lang="de-DE" dirty="0"/>
              <a:t> </a:t>
            </a:r>
            <a:r>
              <a:rPr lang="de-DE" dirty="0" err="1"/>
              <a:t>Presentations</a:t>
            </a:r>
            <a:br>
              <a:rPr lang="de-DE" dirty="0"/>
            </a:br>
            <a:r>
              <a:rPr lang="de-DE" dirty="0" err="1"/>
              <a:t>RoboDog</a:t>
            </a:r>
            <a:endParaRPr lang="de-D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1162" y="327616"/>
            <a:ext cx="8508999" cy="410369"/>
          </a:xfrm>
        </p:spPr>
        <p:txBody>
          <a:bodyPr/>
          <a:lstStyle/>
          <a:p>
            <a:r>
              <a:rPr lang="de-DE" altLang="zh-CN" dirty="0"/>
              <a:t>Main Work</a:t>
            </a:r>
            <a:endParaRPr lang="de-DE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AED31D5-DC1F-E90D-F065-5F671324E6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804728" cy="280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C66092-ED6D-5714-946F-5412FB55F028}"/>
              </a:ext>
            </a:extLst>
          </p:cNvPr>
          <p:cNvSpPr txBox="1"/>
          <p:nvPr/>
        </p:nvSpPr>
        <p:spPr>
          <a:xfrm>
            <a:off x="348694" y="1065600"/>
            <a:ext cx="8508999" cy="52396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400" dirty="0" err="1"/>
              <a:t>Map</a:t>
            </a:r>
            <a:r>
              <a:rPr lang="de-DE" sz="2400" dirty="0"/>
              <a:t> </a:t>
            </a:r>
            <a:r>
              <a:rPr lang="de-DE" sz="2400" dirty="0" err="1"/>
              <a:t>perception</a:t>
            </a:r>
            <a:endParaRPr lang="de-DE" sz="20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Depth </a:t>
            </a:r>
            <a:r>
              <a:rPr lang="de-DE" sz="1600" dirty="0" err="1"/>
              <a:t>information</a:t>
            </a:r>
            <a:r>
              <a:rPr lang="de-DE" sz="1600" dirty="0"/>
              <a:t> -&gt; Point </a:t>
            </a:r>
            <a:r>
              <a:rPr lang="de-DE" sz="1600" dirty="0" err="1"/>
              <a:t>cloud</a:t>
            </a:r>
            <a:r>
              <a:rPr lang="de-DE" sz="1600" dirty="0"/>
              <a:t> -&gt;</a:t>
            </a:r>
            <a:r>
              <a:rPr lang="de-DE" sz="1600" dirty="0" err="1"/>
              <a:t>voxel</a:t>
            </a:r>
            <a:r>
              <a:rPr lang="de-DE" sz="1600" dirty="0"/>
              <a:t> </a:t>
            </a:r>
            <a:r>
              <a:rPr lang="de-DE" sz="1600" dirty="0" err="1"/>
              <a:t>mesh</a:t>
            </a:r>
            <a:endParaRPr lang="de-DE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500" dirty="0"/>
          </a:p>
          <a:p>
            <a:pPr>
              <a:lnSpc>
                <a:spcPct val="114000"/>
              </a:lnSpc>
            </a:pPr>
            <a:r>
              <a:rPr lang="de-DE" sz="2400" dirty="0"/>
              <a:t>Path </a:t>
            </a:r>
            <a:r>
              <a:rPr lang="de-DE" sz="2400" dirty="0" err="1"/>
              <a:t>planner</a:t>
            </a:r>
            <a:endParaRPr lang="de-DE" sz="20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600" dirty="0" err="1"/>
              <a:t>Cost</a:t>
            </a:r>
            <a:r>
              <a:rPr lang="de-DE" sz="1600" dirty="0"/>
              <a:t> </a:t>
            </a:r>
            <a:r>
              <a:rPr lang="de-DE" sz="1600" dirty="0" err="1"/>
              <a:t>map</a:t>
            </a:r>
            <a:endParaRPr lang="de-DE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Global </a:t>
            </a:r>
            <a:r>
              <a:rPr lang="de-DE" sz="1600" dirty="0" err="1"/>
              <a:t>planner</a:t>
            </a:r>
            <a:endParaRPr lang="de-DE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Path </a:t>
            </a:r>
            <a:r>
              <a:rPr lang="de-DE" sz="1600" dirty="0" err="1"/>
              <a:t>generation</a:t>
            </a:r>
            <a:endParaRPr lang="de-DE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500" dirty="0"/>
          </a:p>
          <a:p>
            <a:pPr>
              <a:lnSpc>
                <a:spcPct val="114000"/>
              </a:lnSpc>
            </a:pPr>
            <a:r>
              <a:rPr lang="de-DE" sz="2400" dirty="0" err="1"/>
              <a:t>Trajectory</a:t>
            </a:r>
            <a:r>
              <a:rPr lang="de-DE" sz="2400" dirty="0"/>
              <a:t> </a:t>
            </a:r>
            <a:r>
              <a:rPr lang="de-DE" sz="2400" dirty="0" err="1"/>
              <a:t>planner</a:t>
            </a:r>
            <a:endParaRPr lang="de-DE" sz="20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1600" dirty="0"/>
              <a:t>P</a:t>
            </a:r>
            <a:r>
              <a:rPr lang="de-DE" sz="1600" dirty="0"/>
              <a:t>ath </a:t>
            </a:r>
            <a:r>
              <a:rPr lang="de-DE" altLang="zh-CN" sz="1600" dirty="0" err="1"/>
              <a:t>t</a:t>
            </a:r>
            <a:r>
              <a:rPr lang="de-DE" sz="1600" dirty="0" err="1"/>
              <a:t>racking</a:t>
            </a:r>
            <a:endParaRPr lang="de-DE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600" dirty="0" err="1"/>
              <a:t>Trajectory</a:t>
            </a:r>
            <a:r>
              <a:rPr lang="de-DE" sz="1600" dirty="0"/>
              <a:t> </a:t>
            </a:r>
            <a:r>
              <a:rPr lang="de-DE" sz="1600" dirty="0" err="1"/>
              <a:t>discretization</a:t>
            </a:r>
            <a:endParaRPr lang="de-DE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500" dirty="0"/>
          </a:p>
          <a:p>
            <a:pPr>
              <a:lnSpc>
                <a:spcPct val="114000"/>
              </a:lnSpc>
            </a:pPr>
            <a:r>
              <a:rPr lang="de-DE" sz="2400" dirty="0"/>
              <a:t>State </a:t>
            </a:r>
            <a:r>
              <a:rPr lang="de-DE" sz="2400" dirty="0" err="1"/>
              <a:t>machine</a:t>
            </a:r>
            <a:endParaRPr lang="de-DE" sz="20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Determine the transition between different states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500" dirty="0"/>
          </a:p>
          <a:p>
            <a:pPr algn="just">
              <a:lnSpc>
                <a:spcPct val="114000"/>
              </a:lnSpc>
            </a:pPr>
            <a:r>
              <a:rPr lang="de-DE" sz="2400" dirty="0"/>
              <a:t>Controller</a:t>
            </a:r>
            <a:endParaRPr lang="de-DE" sz="20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 the desired distance and the yaw angle</a:t>
            </a:r>
            <a:endParaRPr lang="de-DE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Determine control modes in different situations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DBB591B-C57B-2357-395E-AFCC330E9F0F}"/>
              </a:ext>
            </a:extLst>
          </p:cNvPr>
          <p:cNvSpPr txBox="1">
            <a:spLocks/>
          </p:cNvSpPr>
          <p:nvPr/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1400" dirty="0" err="1"/>
              <a:t>Introduction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ROS| Team 28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0EB1B-623A-B3B9-8CFF-BC1E9BEF1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945B164-7C4B-C946-B6B4-120023B8C3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6473313"/>
            <a:ext cx="205207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8009" y="371716"/>
            <a:ext cx="8508999" cy="410369"/>
          </a:xfrm>
        </p:spPr>
        <p:txBody>
          <a:bodyPr wrap="square" anchor="t">
            <a:normAutofit fontScale="90000"/>
          </a:bodyPr>
          <a:lstStyle/>
          <a:p>
            <a:r>
              <a:rPr lang="de-DE" sz="3300" dirty="0" err="1"/>
              <a:t>Perception</a:t>
            </a:r>
            <a:r>
              <a:rPr lang="de-DE" sz="3200" dirty="0"/>
              <a:t> </a:t>
            </a:r>
            <a:br>
              <a:rPr lang="de-DE" sz="3200" dirty="0"/>
            </a:br>
            <a:r>
              <a:rPr lang="de-DE" sz="1800" dirty="0"/>
              <a:t>(</a:t>
            </a:r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has</a:t>
            </a:r>
            <a:r>
              <a:rPr lang="de-DE" sz="1800" dirty="0"/>
              <a:t> </a:t>
            </a:r>
            <a:r>
              <a:rPr lang="de-DE" sz="1800" dirty="0" err="1"/>
              <a:t>been</a:t>
            </a:r>
            <a:r>
              <a:rPr lang="de-DE" sz="1800" dirty="0"/>
              <a:t> </a:t>
            </a:r>
            <a:r>
              <a:rPr lang="de-DE" sz="1800" dirty="0" err="1"/>
              <a:t>done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mid</a:t>
            </a:r>
            <a:r>
              <a:rPr lang="de-DE" sz="1800" dirty="0"/>
              <a:t>-term)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2CE2EF1-1BF9-9E5F-EB06-F8495BAA6BF5}"/>
              </a:ext>
            </a:extLst>
          </p:cNvPr>
          <p:cNvSpPr txBox="1">
            <a:spLocks/>
          </p:cNvSpPr>
          <p:nvPr/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1400" dirty="0" err="1"/>
              <a:t>Introduction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ROS| Team 28</a:t>
            </a:r>
            <a:endParaRPr lang="en-US" sz="1400" dirty="0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85DCEE52-E056-5B72-0453-DF07A157C4B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79261" y="2861820"/>
            <a:ext cx="3991345" cy="113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depth_image_proc</a:t>
            </a:r>
            <a:r>
              <a:rPr lang="en-US" dirty="0"/>
              <a:t>/</a:t>
            </a:r>
            <a:r>
              <a:rPr lang="en-US" dirty="0" err="1"/>
              <a:t>point_cloud_xyz</a:t>
            </a:r>
            <a:r>
              <a:rPr lang="en-US" dirty="0"/>
              <a:t> -&gt; Depth information into point clouds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OctoMap</a:t>
            </a:r>
            <a:r>
              <a:rPr lang="en-US" dirty="0"/>
              <a:t> -&gt; Occupancy Grid/Map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D60A08-F388-066B-171B-E67B8C5C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42" y="1420169"/>
            <a:ext cx="3930479" cy="40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7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356246"/>
            <a:ext cx="8508999" cy="410369"/>
          </a:xfrm>
        </p:spPr>
        <p:txBody>
          <a:bodyPr/>
          <a:lstStyle/>
          <a:p>
            <a:r>
              <a:rPr lang="de-DE" sz="3200" dirty="0"/>
              <a:t>Path </a:t>
            </a:r>
            <a:r>
              <a:rPr lang="de-DE" dirty="0" err="1"/>
              <a:t>planner</a:t>
            </a:r>
            <a:r>
              <a:rPr lang="de-DE" dirty="0"/>
              <a:t> – </a:t>
            </a:r>
            <a:r>
              <a:rPr lang="de-DE" dirty="0" err="1"/>
              <a:t>move_base</a:t>
            </a:r>
            <a:endParaRPr lang="de-DE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570CB12-E51E-6396-ABB2-219E7288ED46}"/>
              </a:ext>
            </a:extLst>
          </p:cNvPr>
          <p:cNvSpPr txBox="1">
            <a:spLocks/>
          </p:cNvSpPr>
          <p:nvPr/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1400" dirty="0" err="1"/>
              <a:t>Introduction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ROS| Team 28</a:t>
            </a:r>
            <a:endParaRPr lang="en-US" sz="14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CAA0A0-48C7-56CE-21F9-4373C40B7979}"/>
              </a:ext>
            </a:extLst>
          </p:cNvPr>
          <p:cNvSpPr/>
          <p:nvPr/>
        </p:nvSpPr>
        <p:spPr>
          <a:xfrm>
            <a:off x="640080" y="3086100"/>
            <a:ext cx="2148840" cy="8686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/</a:t>
            </a:r>
            <a:r>
              <a:rPr lang="en-US" dirty="0" err="1"/>
              <a:t>Move_base_RoboDog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6D41F5-53EE-ECF0-F99C-A70593333786}"/>
              </a:ext>
            </a:extLst>
          </p:cNvPr>
          <p:cNvSpPr/>
          <p:nvPr/>
        </p:nvSpPr>
        <p:spPr>
          <a:xfrm>
            <a:off x="311162" y="1488854"/>
            <a:ext cx="1388098" cy="7162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Projected map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82C161-429F-A41D-BE60-865591BEE512}"/>
              </a:ext>
            </a:extLst>
          </p:cNvPr>
          <p:cNvSpPr/>
          <p:nvPr/>
        </p:nvSpPr>
        <p:spPr>
          <a:xfrm>
            <a:off x="1699260" y="2353057"/>
            <a:ext cx="1388098" cy="41036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Goal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60F64C-4846-D7D3-4D01-D7D22DB35C67}"/>
              </a:ext>
            </a:extLst>
          </p:cNvPr>
          <p:cNvSpPr/>
          <p:nvPr/>
        </p:nvSpPr>
        <p:spPr>
          <a:xfrm>
            <a:off x="311162" y="4998782"/>
            <a:ext cx="1388098" cy="7162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Global planner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ED6EBF-7D40-0009-107F-1C0D9B901352}"/>
              </a:ext>
            </a:extLst>
          </p:cNvPr>
          <p:cNvSpPr/>
          <p:nvPr/>
        </p:nvSpPr>
        <p:spPr>
          <a:xfrm>
            <a:off x="1979942" y="4465444"/>
            <a:ext cx="1388098" cy="4305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Cost map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8430EB1-919B-864F-455E-463D00D93C03}"/>
              </a:ext>
            </a:extLst>
          </p:cNvPr>
          <p:cNvCxnSpPr>
            <a:stCxn id="9" idx="2"/>
          </p:cNvCxnSpPr>
          <p:nvPr/>
        </p:nvCxnSpPr>
        <p:spPr>
          <a:xfrm>
            <a:off x="1005211" y="2205134"/>
            <a:ext cx="366389" cy="880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E3C9402-EECF-C103-E24E-A11DA892A2EE}"/>
              </a:ext>
            </a:extLst>
          </p:cNvPr>
          <p:cNvCxnSpPr>
            <a:stCxn id="10" idx="2"/>
          </p:cNvCxnSpPr>
          <p:nvPr/>
        </p:nvCxnSpPr>
        <p:spPr>
          <a:xfrm flipH="1">
            <a:off x="2058029" y="2763426"/>
            <a:ext cx="335280" cy="331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07FA3DB-211F-6B4B-5A2F-6CBB2787DBB6}"/>
              </a:ext>
            </a:extLst>
          </p:cNvPr>
          <p:cNvCxnSpPr>
            <a:cxnSpLocks/>
          </p:cNvCxnSpPr>
          <p:nvPr/>
        </p:nvCxnSpPr>
        <p:spPr>
          <a:xfrm flipH="1">
            <a:off x="951870" y="3867335"/>
            <a:ext cx="473069" cy="104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3A9F1A9-22EF-9B85-79C0-737DC925E084}"/>
              </a:ext>
            </a:extLst>
          </p:cNvPr>
          <p:cNvCxnSpPr>
            <a:endCxn id="12" idx="0"/>
          </p:cNvCxnSpPr>
          <p:nvPr/>
        </p:nvCxnSpPr>
        <p:spPr>
          <a:xfrm>
            <a:off x="2278380" y="3867335"/>
            <a:ext cx="395611" cy="598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1F80FE8-21E2-6CA9-92AE-BD2BE340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09" y="1303020"/>
            <a:ext cx="4848982" cy="42519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4E98B4-672D-B032-F226-D9EDD194C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0" t="-2097" r="10000" b="10562"/>
          <a:stretch/>
        </p:blipFill>
        <p:spPr>
          <a:xfrm>
            <a:off x="3726809" y="812132"/>
            <a:ext cx="5166360" cy="47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1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356246"/>
            <a:ext cx="8508999" cy="410369"/>
          </a:xfrm>
        </p:spPr>
        <p:txBody>
          <a:bodyPr/>
          <a:lstStyle/>
          <a:p>
            <a:r>
              <a:rPr lang="de-DE" sz="3200" dirty="0" err="1"/>
              <a:t>Trajectory</a:t>
            </a:r>
            <a:r>
              <a:rPr lang="de-DE" sz="3200" dirty="0"/>
              <a:t> </a:t>
            </a:r>
            <a:r>
              <a:rPr lang="de-DE" sz="3200" dirty="0" err="1"/>
              <a:t>planner</a:t>
            </a:r>
            <a:endParaRPr lang="de-DE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570CB12-E51E-6396-ABB2-219E7288ED46}"/>
              </a:ext>
            </a:extLst>
          </p:cNvPr>
          <p:cNvSpPr txBox="1">
            <a:spLocks/>
          </p:cNvSpPr>
          <p:nvPr/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1400" dirty="0" err="1"/>
              <a:t>Introduction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ROS| Team 28</a:t>
            </a:r>
            <a:endParaRPr 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C9A406-EBD3-072B-DF25-FB53BE8F634C}"/>
              </a:ext>
            </a:extLst>
          </p:cNvPr>
          <p:cNvSpPr txBox="1"/>
          <p:nvPr/>
        </p:nvSpPr>
        <p:spPr>
          <a:xfrm>
            <a:off x="311162" y="1283311"/>
            <a:ext cx="7841890" cy="23857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Subscribe to  “/</a:t>
            </a:r>
            <a:r>
              <a:rPr lang="en-US" sz="1600" dirty="0" err="1">
                <a:latin typeface="+mn-lt"/>
              </a:rPr>
              <a:t>move_base_Robodog</a:t>
            </a:r>
            <a:r>
              <a:rPr lang="en-US" sz="1600" dirty="0">
                <a:latin typeface="+mn-lt"/>
              </a:rPr>
              <a:t>/</a:t>
            </a:r>
            <a:r>
              <a:rPr lang="en-US" sz="1600" dirty="0" err="1">
                <a:latin typeface="+mn-lt"/>
              </a:rPr>
              <a:t>NavfnROS</a:t>
            </a:r>
            <a:r>
              <a:rPr lang="en-US" sz="1600" dirty="0">
                <a:latin typeface="+mn-lt"/>
              </a:rPr>
              <a:t>/plan”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Always send starting point coordinates if </a:t>
            </a:r>
            <a:r>
              <a:rPr lang="en-US" sz="1600" dirty="0" err="1">
                <a:latin typeface="+mn-lt"/>
              </a:rPr>
              <a:t>RogoDog</a:t>
            </a:r>
            <a:r>
              <a:rPr lang="en-US" sz="1600" dirty="0">
                <a:latin typeface="+mn-lt"/>
              </a:rPr>
              <a:t> hasn't reached the starting point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Filter out target points located  in front of </a:t>
            </a:r>
            <a:r>
              <a:rPr lang="en-US" sz="1600" dirty="0" err="1">
                <a:latin typeface="+mn-lt"/>
              </a:rPr>
              <a:t>RoboDog</a:t>
            </a:r>
            <a:endParaRPr lang="en-US" sz="1600" dirty="0">
              <a:latin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Meanwhile, choose the point 0.5-1.0 away from </a:t>
            </a:r>
            <a:r>
              <a:rPr lang="en-US" sz="1600" dirty="0" err="1">
                <a:latin typeface="+mn-lt"/>
              </a:rPr>
              <a:t>RoboDog</a:t>
            </a:r>
            <a:r>
              <a:rPr lang="en-US" sz="1600" dirty="0">
                <a:latin typeface="+mn-lt"/>
              </a:rPr>
              <a:t> as the target point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Publish the target point in topic “/</a:t>
            </a:r>
            <a:r>
              <a:rPr lang="en-US" sz="1600" dirty="0" err="1">
                <a:latin typeface="+mn-lt"/>
              </a:rPr>
              <a:t>desired_state</a:t>
            </a:r>
            <a:r>
              <a:rPr lang="en-US" sz="1600" dirty="0">
                <a:latin typeface="+mn-lt"/>
              </a:rPr>
              <a:t>”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518285-D78D-DD5D-D77F-3EF576EA27DF}"/>
              </a:ext>
            </a:extLst>
          </p:cNvPr>
          <p:cNvGrpSpPr/>
          <p:nvPr/>
        </p:nvGrpSpPr>
        <p:grpSpPr>
          <a:xfrm>
            <a:off x="617220" y="4264959"/>
            <a:ext cx="7535832" cy="1178048"/>
            <a:chOff x="617220" y="4143039"/>
            <a:chExt cx="7535832" cy="117804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2E51266-E7B7-E798-8E37-716E731A47E8}"/>
                </a:ext>
              </a:extLst>
            </p:cNvPr>
            <p:cNvSpPr/>
            <p:nvPr/>
          </p:nvSpPr>
          <p:spPr>
            <a:xfrm>
              <a:off x="617220" y="4562897"/>
              <a:ext cx="1249680" cy="47244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dirty="0"/>
                <a:t>/path</a:t>
              </a: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1BFE9D9-9E83-FE08-C224-E7B7D70AC2BF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866900" y="4799117"/>
              <a:ext cx="1447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010AB0C-4E94-29CE-1EF6-6CCD43A6684B}"/>
                </a:ext>
              </a:extLst>
            </p:cNvPr>
            <p:cNvSpPr txBox="1"/>
            <p:nvPr/>
          </p:nvSpPr>
          <p:spPr>
            <a:xfrm>
              <a:off x="2004060" y="4143039"/>
              <a:ext cx="1249679" cy="537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A series of target points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73DB366-10B8-2161-EB5D-95A6B19EFF40}"/>
                </a:ext>
              </a:extLst>
            </p:cNvPr>
            <p:cNvSpPr/>
            <p:nvPr/>
          </p:nvSpPr>
          <p:spPr>
            <a:xfrm>
              <a:off x="3314700" y="4277147"/>
              <a:ext cx="2186940" cy="104394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dirty="0" err="1"/>
                <a:t>PathPlanning_node</a:t>
              </a:r>
              <a:endParaRPr 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A2C0291-6D22-9E06-EB02-3034C3F7039A}"/>
                </a:ext>
              </a:extLst>
            </p:cNvPr>
            <p:cNvSpPr/>
            <p:nvPr/>
          </p:nvSpPr>
          <p:spPr>
            <a:xfrm>
              <a:off x="6408420" y="4562897"/>
              <a:ext cx="1744632" cy="47244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dirty="0"/>
                <a:t>/</a:t>
              </a:r>
              <a:r>
                <a:rPr lang="en-US" dirty="0" err="1"/>
                <a:t>desired_state</a:t>
              </a:r>
              <a:endParaRPr lang="en-US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4A7CC46-765E-52F6-A359-C405A4C0243A}"/>
                </a:ext>
              </a:extLst>
            </p:cNvPr>
            <p:cNvCxnSpPr>
              <a:stCxn id="12" idx="6"/>
              <a:endCxn id="14" idx="1"/>
            </p:cNvCxnSpPr>
            <p:nvPr/>
          </p:nvCxnSpPr>
          <p:spPr>
            <a:xfrm>
              <a:off x="5501640" y="4799117"/>
              <a:ext cx="9067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50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356246"/>
            <a:ext cx="8508999" cy="820738"/>
          </a:xfrm>
        </p:spPr>
        <p:txBody>
          <a:bodyPr/>
          <a:lstStyle/>
          <a:p>
            <a:r>
              <a:rPr lang="de-DE" sz="3200" dirty="0"/>
              <a:t>Controller -- </a:t>
            </a:r>
            <a:r>
              <a:rPr lang="en-US" dirty="0"/>
              <a:t>Desired yaw angle and distance</a:t>
            </a:r>
            <a:br>
              <a:rPr lang="de-DE" sz="3200" dirty="0"/>
            </a:br>
            <a:endParaRPr lang="de-DE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570CB12-E51E-6396-ABB2-219E7288ED46}"/>
              </a:ext>
            </a:extLst>
          </p:cNvPr>
          <p:cNvSpPr txBox="1">
            <a:spLocks/>
          </p:cNvSpPr>
          <p:nvPr/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1400" dirty="0" err="1"/>
              <a:t>Introduction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ROS| Team 28</a:t>
            </a:r>
            <a:endParaRPr lang="en-US" sz="1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D294B3F-E740-339E-1FB9-162F0340B2D7}"/>
              </a:ext>
            </a:extLst>
          </p:cNvPr>
          <p:cNvGrpSpPr/>
          <p:nvPr/>
        </p:nvGrpSpPr>
        <p:grpSpPr>
          <a:xfrm>
            <a:off x="648261" y="1511677"/>
            <a:ext cx="4247581" cy="3789815"/>
            <a:chOff x="781604" y="1333500"/>
            <a:chExt cx="4034236" cy="346795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8FA9E6E-D4BD-953C-AB1C-9386931FECDB}"/>
                </a:ext>
              </a:extLst>
            </p:cNvPr>
            <p:cNvGrpSpPr/>
            <p:nvPr/>
          </p:nvGrpSpPr>
          <p:grpSpPr>
            <a:xfrm>
              <a:off x="781604" y="1333500"/>
              <a:ext cx="4034236" cy="3467951"/>
              <a:chOff x="1429304" y="1905000"/>
              <a:chExt cx="3177262" cy="2356282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AA20AEEB-B414-8734-3CD6-555B0F628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9305" y="4261282"/>
                <a:ext cx="3142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EDEE3004-59D8-EB30-6229-7D7FE0B5A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9305" y="1905000"/>
                <a:ext cx="0" cy="23562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050" name="Picture 2" descr="波士顿动力四足机械狗 - 仿生机器人 - 产品和解决方案 - 京天机器人">
                <a:extLst>
                  <a:ext uri="{FF2B5EF4-FFF2-40B4-BE49-F238E27FC236}">
                    <a16:creationId xmlns:a16="http://schemas.microsoft.com/office/drawing/2014/main" id="{421FCB16-2EF7-01DF-0454-48DF70093E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7981" y="3143590"/>
                <a:ext cx="1156524" cy="71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矢量卡通骨头PNG图片素材下载_骨头PNG_熊猫办公">
                <a:extLst>
                  <a:ext uri="{FF2B5EF4-FFF2-40B4-BE49-F238E27FC236}">
                    <a16:creationId xmlns:a16="http://schemas.microsoft.com/office/drawing/2014/main" id="{4995C30D-B6B5-5E8A-4866-82839DEA6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6265" y="2235834"/>
                <a:ext cx="539395" cy="427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B528DD5D-BDF5-7FF7-DE4D-9F34DD3FF031}"/>
                  </a:ext>
                </a:extLst>
              </p:cNvPr>
              <p:cNvCxnSpPr/>
              <p:nvPr/>
            </p:nvCxnSpPr>
            <p:spPr>
              <a:xfrm flipV="1">
                <a:off x="2299317" y="2521258"/>
                <a:ext cx="1776645" cy="907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6F2F85A9-C987-BEDE-EB04-B1C56346D6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9304" y="3346882"/>
                <a:ext cx="985422" cy="91440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325E9DF0-D096-E083-4E92-AF7F44DC6238}"/>
                  </a:ext>
                </a:extLst>
              </p:cNvPr>
              <p:cNvCxnSpPr/>
              <p:nvPr/>
            </p:nvCxnSpPr>
            <p:spPr>
              <a:xfrm flipV="1">
                <a:off x="1429304" y="2521258"/>
                <a:ext cx="2646658" cy="1740024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9475F1F-96F4-2683-BE84-2F650E9AA30A}"/>
                  </a:ext>
                </a:extLst>
              </p:cNvPr>
              <p:cNvSpPr txBox="1"/>
              <p:nvPr/>
            </p:nvSpPr>
            <p:spPr>
              <a:xfrm>
                <a:off x="3554807" y="2765704"/>
                <a:ext cx="1051759" cy="1529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endParaRPr lang="en-US" sz="1400" dirty="0" err="1">
                  <a:latin typeface="+mn-lt"/>
                </a:endParaRP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E2536162-E9FD-F229-810E-FFEDE7FF4768}"/>
                  </a:ext>
                </a:extLst>
              </p:cNvPr>
              <p:cNvCxnSpPr/>
              <p:nvPr/>
            </p:nvCxnSpPr>
            <p:spPr>
              <a:xfrm flipV="1">
                <a:off x="2414726" y="2339340"/>
                <a:ext cx="99874" cy="10075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AEA273C-E367-40EC-2CFE-A472D3908E0C}"/>
                  </a:ext>
                </a:extLst>
              </p:cNvPr>
              <p:cNvSpPr txBox="1"/>
              <p:nvPr/>
            </p:nvSpPr>
            <p:spPr>
              <a:xfrm>
                <a:off x="1937600" y="2540642"/>
                <a:ext cx="487313" cy="225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altLang="zh-CN" sz="1400" dirty="0" err="1">
                    <a:latin typeface="+mn-lt"/>
                  </a:rPr>
                  <a:t>v_dog</a:t>
                </a:r>
                <a:endParaRPr lang="en-US" sz="1400" dirty="0" err="1">
                  <a:latin typeface="+mn-lt"/>
                </a:endParaRPr>
              </a:p>
            </p:txBody>
          </p:sp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BCA43198-23F0-0A89-8D30-C44D1F14A450}"/>
                  </a:ext>
                </a:extLst>
              </p:cNvPr>
              <p:cNvSpPr/>
              <p:nvPr/>
            </p:nvSpPr>
            <p:spPr>
              <a:xfrm rot="1592519">
                <a:off x="1791023" y="2514600"/>
                <a:ext cx="1607497" cy="328511"/>
              </a:xfrm>
              <a:prstGeom prst="arc">
                <a:avLst>
                  <a:gd name="adj1" fmla="val 15588805"/>
                  <a:gd name="adj2" fmla="val 21113458"/>
                </a:avLst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138DCF-480B-77F3-9C76-F1E63D54819A}"/>
                  </a:ext>
                </a:extLst>
              </p:cNvPr>
              <p:cNvSpPr txBox="1"/>
              <p:nvPr/>
            </p:nvSpPr>
            <p:spPr>
              <a:xfrm>
                <a:off x="2699044" y="2377809"/>
                <a:ext cx="892517" cy="225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400" dirty="0">
                    <a:latin typeface="+mn-lt"/>
                  </a:rPr>
                  <a:t>yaw angle</a:t>
                </a: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0BEAE7C-3E46-6532-EA51-735EA2BE3555}"/>
                </a:ext>
              </a:extLst>
            </p:cNvPr>
            <p:cNvSpPr txBox="1"/>
            <p:nvPr/>
          </p:nvSpPr>
          <p:spPr>
            <a:xfrm>
              <a:off x="3649999" y="1528001"/>
              <a:ext cx="984244" cy="2250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400" dirty="0">
                  <a:latin typeface="+mn-lt"/>
                </a:rPr>
                <a:t>Current goal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62D641E-FD90-1AC6-9F56-BBFF6AE77919}"/>
                </a:ext>
              </a:extLst>
            </p:cNvPr>
            <p:cNvSpPr txBox="1"/>
            <p:nvPr/>
          </p:nvSpPr>
          <p:spPr>
            <a:xfrm>
              <a:off x="1289524" y="4314208"/>
              <a:ext cx="756617" cy="2250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400" dirty="0" err="1">
                  <a:latin typeface="+mn-lt"/>
                </a:rPr>
                <a:t>RoboDog</a:t>
              </a:r>
              <a:endParaRPr lang="en-US" sz="1400" dirty="0"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59CF415-C089-F6EA-DF4A-8F96B48312FB}"/>
                  </a:ext>
                </a:extLst>
              </p:cNvPr>
              <p:cNvSpPr txBox="1"/>
              <p:nvPr/>
            </p:nvSpPr>
            <p:spPr>
              <a:xfrm>
                <a:off x="-213009480" y="533826877"/>
                <a:ext cx="439841640" cy="479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  <m:t>𝑔𝑜𝑎</m:t>
                          </m:r>
                        </m:sub>
                      </m:sSub>
                      <m:r>
                        <a:rPr lang="en-US" sz="1800" i="1" dirty="0" err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i="0" dirty="0" err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 dirty="0" err="1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p>
                            <m:sSupPr>
                              <m:ctrlPr>
                                <a:rPr lang="en-US" sz="1800" i="1" dirty="0" err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1800" i="1" dirty="0" err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 err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0" dirty="0" err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1800" i="0" dirty="0" err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59CF415-C089-F6EA-DF4A-8F96B483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3009480" y="533826877"/>
                <a:ext cx="439841640" cy="479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548044A6-5676-24D4-27C5-005224717E6B}"/>
              </a:ext>
            </a:extLst>
          </p:cNvPr>
          <p:cNvSpPr txBox="1"/>
          <p:nvPr/>
        </p:nvSpPr>
        <p:spPr>
          <a:xfrm>
            <a:off x="6467475" y="841338487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002A475-EC8D-2514-260B-0E6EF2BCEDF1}"/>
              </a:ext>
            </a:extLst>
          </p:cNvPr>
          <p:cNvGrpSpPr/>
          <p:nvPr/>
        </p:nvGrpSpPr>
        <p:grpSpPr>
          <a:xfrm>
            <a:off x="5514275" y="1585156"/>
            <a:ext cx="2579871" cy="3977439"/>
            <a:chOff x="5356860" y="1835080"/>
            <a:chExt cx="2363844" cy="2882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7782FC2A-18E1-87C4-57F4-0C657F5107F6}"/>
                    </a:ext>
                  </a:extLst>
                </p:cNvPr>
                <p:cNvSpPr txBox="1"/>
                <p:nvPr/>
              </p:nvSpPr>
              <p:spPr>
                <a:xfrm>
                  <a:off x="5356860" y="1835080"/>
                  <a:ext cx="2363844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i="0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</m:t>
                                </m:r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  <m:r>
                          <a:rPr lang="en-US" sz="200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200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acc>
                        <m:r>
                          <a:rPr lang="en-US" sz="200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𝑐𝑢𝑟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 err="1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7782FC2A-18E1-87C4-57F4-0C657F510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860" y="1835080"/>
                  <a:ext cx="2363844" cy="3508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DE98EEE0-D681-C770-7ACD-E31E52E651B7}"/>
                    </a:ext>
                  </a:extLst>
                </p:cNvPr>
                <p:cNvSpPr txBox="1"/>
                <p:nvPr/>
              </p:nvSpPr>
              <p:spPr>
                <a:xfrm>
                  <a:off x="5431023" y="2338845"/>
                  <a:ext cx="2215515" cy="3856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𝑔𝑜𝑎𝑙</m:t>
                            </m:r>
                          </m:sub>
                        </m:sSub>
                        <m:r>
                          <a:rPr lang="en-US" sz="200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dirty="0" err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 err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 err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 err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de-DE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DE98EEE0-D681-C770-7ACD-E31E52E65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023" y="2338845"/>
                  <a:ext cx="2215515" cy="3856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9E5256DE-060D-A939-7439-9F263E492ADE}"/>
                    </a:ext>
                  </a:extLst>
                </p:cNvPr>
                <p:cNvSpPr txBox="1"/>
                <p:nvPr/>
              </p:nvSpPr>
              <p:spPr>
                <a:xfrm>
                  <a:off x="5431023" y="2837791"/>
                  <a:ext cx="2215515" cy="4730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de-DE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de-DE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𝑑𝑜𝑔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de-DE" sz="20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9E5256DE-060D-A939-7439-9F263E492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023" y="2837791"/>
                  <a:ext cx="2215515" cy="4730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7ADE68C-9AD1-FB21-9F1E-84F1FB7991E5}"/>
                    </a:ext>
                  </a:extLst>
                </p:cNvPr>
                <p:cNvSpPr txBox="1"/>
                <p:nvPr/>
              </p:nvSpPr>
              <p:spPr>
                <a:xfrm>
                  <a:off x="5431023" y="4339047"/>
                  <a:ext cx="2215515" cy="378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sub>
                        </m:sSub>
                        <m:r>
                          <a:rPr lang="en-US" sz="200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20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de-DE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2000" b="0" i="1" dirty="0" smtClean="0">
                                <a:latin typeface="Cambria Math" panose="02040503050406030204" pitchFamily="18" charset="0"/>
                              </a:rPr>
                              <m:t>𝑔𝑜𝑎𝑙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7ADE68C-9AD1-FB21-9F1E-84F1FB799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023" y="4339047"/>
                  <a:ext cx="2215515" cy="3784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20C2DD49-D3B0-FB0E-5D91-28BFA51EF3AB}"/>
                    </a:ext>
                  </a:extLst>
                </p:cNvPr>
                <p:cNvSpPr txBox="1"/>
                <p:nvPr/>
              </p:nvSpPr>
              <p:spPr>
                <a:xfrm>
                  <a:off x="5356860" y="3962590"/>
                  <a:ext cx="2363844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dis</m:t>
                        </m:r>
                        <m:r>
                          <a:rPr lang="en-US" sz="200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 err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𝑑𝑖𝑟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 err="1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20C2DD49-D3B0-FB0E-5D91-28BFA51EF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860" y="3962590"/>
                  <a:ext cx="2363844" cy="3508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E4B3E570-9B4E-B050-45D2-B7B5B5053FA1}"/>
                </a:ext>
              </a:extLst>
            </p:cNvPr>
            <p:cNvCxnSpPr/>
            <p:nvPr/>
          </p:nvCxnSpPr>
          <p:spPr>
            <a:xfrm>
              <a:off x="6467475" y="3506278"/>
              <a:ext cx="0" cy="3108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227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356246"/>
            <a:ext cx="8508999" cy="820738"/>
          </a:xfrm>
        </p:spPr>
        <p:txBody>
          <a:bodyPr/>
          <a:lstStyle/>
          <a:p>
            <a:r>
              <a:rPr lang="de-DE" sz="3200" dirty="0"/>
              <a:t>State </a:t>
            </a:r>
            <a:r>
              <a:rPr lang="de-DE" sz="3200" dirty="0" err="1"/>
              <a:t>Machine</a:t>
            </a:r>
            <a:br>
              <a:rPr lang="de-DE" sz="3200" dirty="0"/>
            </a:br>
            <a:endParaRPr lang="de-DE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570CB12-E51E-6396-ABB2-219E7288ED46}"/>
              </a:ext>
            </a:extLst>
          </p:cNvPr>
          <p:cNvSpPr txBox="1">
            <a:spLocks/>
          </p:cNvSpPr>
          <p:nvPr/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1400" dirty="0" err="1"/>
              <a:t>Introduction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ROS| Team 28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59CF415-C089-F6EA-DF4A-8F96B48312FB}"/>
                  </a:ext>
                </a:extLst>
              </p:cNvPr>
              <p:cNvSpPr txBox="1"/>
              <p:nvPr/>
            </p:nvSpPr>
            <p:spPr>
              <a:xfrm>
                <a:off x="-213009480" y="533826877"/>
                <a:ext cx="439841640" cy="479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  <m:t>𝑔𝑜𝑎</m:t>
                          </m:r>
                        </m:sub>
                      </m:sSub>
                      <m:r>
                        <a:rPr lang="en-US" sz="1800" i="1" dirty="0" err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i="0" dirty="0" err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 dirty="0" err="1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p>
                            <m:sSupPr>
                              <m:ctrlPr>
                                <a:rPr lang="en-US" sz="1800" i="1" dirty="0" err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1800" i="1" dirty="0" err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 err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0" dirty="0" err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1800" i="0" dirty="0" err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59CF415-C089-F6EA-DF4A-8F96B483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3009480" y="533826877"/>
                <a:ext cx="439841640" cy="479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548044A6-5676-24D4-27C5-005224717E6B}"/>
              </a:ext>
            </a:extLst>
          </p:cNvPr>
          <p:cNvSpPr txBox="1"/>
          <p:nvPr/>
        </p:nvSpPr>
        <p:spPr>
          <a:xfrm>
            <a:off x="6467475" y="841338487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6E10F2-A425-D53F-1A70-F3037344CC1D}"/>
              </a:ext>
            </a:extLst>
          </p:cNvPr>
          <p:cNvSpPr txBox="1"/>
          <p:nvPr/>
        </p:nvSpPr>
        <p:spPr>
          <a:xfrm>
            <a:off x="1783640" y="5585322"/>
            <a:ext cx="5302258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dirty="0">
                <a:latin typeface="+mn-lt"/>
              </a:rPr>
              <a:t>Where’s the step and slope detection? 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770F8952-F84C-E4C4-36BD-49121ACF3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9" y="1662382"/>
            <a:ext cx="8968981" cy="35332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88AFCD-685A-7837-0C4D-40E857D256D2}"/>
              </a:ext>
            </a:extLst>
          </p:cNvPr>
          <p:cNvSpPr/>
          <p:nvPr/>
        </p:nvSpPr>
        <p:spPr>
          <a:xfrm>
            <a:off x="2933444" y="1577187"/>
            <a:ext cx="2951855" cy="139921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6D4AB8-36BC-FFCA-8106-893869C6D14D}"/>
              </a:ext>
            </a:extLst>
          </p:cNvPr>
          <p:cNvSpPr txBox="1"/>
          <p:nvPr/>
        </p:nvSpPr>
        <p:spPr>
          <a:xfrm>
            <a:off x="3405985" y="1331573"/>
            <a:ext cx="200677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Stabilize the orientation</a:t>
            </a:r>
          </a:p>
        </p:txBody>
      </p:sp>
    </p:spTree>
    <p:extLst>
      <p:ext uri="{BB962C8B-B14F-4D97-AF65-F5344CB8AC3E}">
        <p14:creationId xmlns:p14="http://schemas.microsoft.com/office/powerpoint/2010/main" val="139260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356246"/>
            <a:ext cx="8508999" cy="410369"/>
          </a:xfrm>
        </p:spPr>
        <p:txBody>
          <a:bodyPr/>
          <a:lstStyle/>
          <a:p>
            <a:r>
              <a:rPr lang="de-DE" sz="3200" dirty="0"/>
              <a:t>Controller -- Modes</a:t>
            </a:r>
            <a:endParaRPr lang="de-DE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570CB12-E51E-6396-ABB2-219E7288ED46}"/>
              </a:ext>
            </a:extLst>
          </p:cNvPr>
          <p:cNvSpPr txBox="1">
            <a:spLocks/>
          </p:cNvSpPr>
          <p:nvPr/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1400" dirty="0" err="1"/>
              <a:t>Introduction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ROS| Team 28</a:t>
            </a:r>
            <a:endParaRPr lang="en-US" sz="1400" dirty="0"/>
          </a:p>
        </p:txBody>
      </p:sp>
      <p:pic>
        <p:nvPicPr>
          <p:cNvPr id="2" name="图片 1" descr="图片包含 橙子, 室内, 电脑, 笔记本">
            <a:extLst>
              <a:ext uri="{FF2B5EF4-FFF2-40B4-BE49-F238E27FC236}">
                <a16:creationId xmlns:a16="http://schemas.microsoft.com/office/drawing/2014/main" id="{69A887E2-B0B5-0851-E788-2703DE8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2" y="3784598"/>
            <a:ext cx="3687095" cy="2252368"/>
          </a:xfrm>
          <a:prstGeom prst="rect">
            <a:avLst/>
          </a:prstGeom>
        </p:spPr>
      </p:pic>
      <p:pic>
        <p:nvPicPr>
          <p:cNvPr id="4" name="图片 3" descr="图片包含 橙子, 室内, 桌子, 汽车&#10;&#10;描述已自动生成">
            <a:extLst>
              <a:ext uri="{FF2B5EF4-FFF2-40B4-BE49-F238E27FC236}">
                <a16:creationId xmlns:a16="http://schemas.microsoft.com/office/drawing/2014/main" id="{65F5BC3D-B36F-D275-45DC-104FEB75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38" y="931249"/>
            <a:ext cx="3653719" cy="2231979"/>
          </a:xfrm>
          <a:prstGeom prst="rect">
            <a:avLst/>
          </a:prstGeom>
        </p:spPr>
      </p:pic>
      <p:pic>
        <p:nvPicPr>
          <p:cNvPr id="6" name="图片 5" descr="图片包含 橙子, 室内, 桌子, 电脑&#10;&#10;描述已自动生成">
            <a:extLst>
              <a:ext uri="{FF2B5EF4-FFF2-40B4-BE49-F238E27FC236}">
                <a16:creationId xmlns:a16="http://schemas.microsoft.com/office/drawing/2014/main" id="{D994AD48-1125-A6E3-6ADB-F1D3E5F14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566" y="3784598"/>
            <a:ext cx="3705751" cy="2282867"/>
          </a:xfrm>
          <a:prstGeom prst="rect">
            <a:avLst/>
          </a:prstGeom>
        </p:spPr>
      </p:pic>
      <p:pic>
        <p:nvPicPr>
          <p:cNvPr id="9" name="图片 8" descr="图片包含 橙子, 室内, 桌子, 施工">
            <a:extLst>
              <a:ext uri="{FF2B5EF4-FFF2-40B4-BE49-F238E27FC236}">
                <a16:creationId xmlns:a16="http://schemas.microsoft.com/office/drawing/2014/main" id="{EFE2BED3-A7ED-A9E2-F4D8-E4324EB72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566" y="931249"/>
            <a:ext cx="3705751" cy="22549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15D5DD8-F218-717C-9B4D-75D77582439F}"/>
              </a:ext>
            </a:extLst>
          </p:cNvPr>
          <p:cNvSpPr txBox="1"/>
          <p:nvPr/>
        </p:nvSpPr>
        <p:spPr>
          <a:xfrm>
            <a:off x="911448" y="3186238"/>
            <a:ext cx="2519897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Walking as a normal dog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7F4CF4-51C0-56F0-45B8-9F3826F19A9D}"/>
              </a:ext>
            </a:extLst>
          </p:cNvPr>
          <p:cNvSpPr txBox="1"/>
          <p:nvPr/>
        </p:nvSpPr>
        <p:spPr>
          <a:xfrm>
            <a:off x="4995468" y="3174325"/>
            <a:ext cx="370575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Walking when its designer is super lazy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75FFDB-8063-4787-CD3F-EDB27774C907}"/>
              </a:ext>
            </a:extLst>
          </p:cNvPr>
          <p:cNvSpPr txBox="1"/>
          <p:nvPr/>
        </p:nvSpPr>
        <p:spPr>
          <a:xfrm>
            <a:off x="907952" y="6052586"/>
            <a:ext cx="271413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counterclockwise rotation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7D5CFA-FF0F-F37E-2F4B-088BDEB2722B}"/>
              </a:ext>
            </a:extLst>
          </p:cNvPr>
          <p:cNvSpPr txBox="1"/>
          <p:nvPr/>
        </p:nvSpPr>
        <p:spPr>
          <a:xfrm>
            <a:off x="5902487" y="6068577"/>
            <a:ext cx="174590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clockwise rotation</a:t>
            </a:r>
          </a:p>
        </p:txBody>
      </p:sp>
    </p:spTree>
    <p:extLst>
      <p:ext uri="{BB962C8B-B14F-4D97-AF65-F5344CB8AC3E}">
        <p14:creationId xmlns:p14="http://schemas.microsoft.com/office/powerpoint/2010/main" val="127719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altLang="zh-CN" sz="3000" dirty="0"/>
              <a:t>Need </a:t>
            </a:r>
            <a:r>
              <a:rPr lang="de-DE" altLang="zh-CN" sz="3000" dirty="0" err="1"/>
              <a:t>to</a:t>
            </a:r>
            <a:r>
              <a:rPr lang="de-DE" altLang="zh-CN" sz="3000" dirty="0"/>
              <a:t> </a:t>
            </a:r>
            <a:r>
              <a:rPr lang="de-DE" altLang="zh-CN" sz="3000" dirty="0" err="1"/>
              <a:t>be</a:t>
            </a:r>
            <a:r>
              <a:rPr lang="de-DE" altLang="zh-CN" sz="3000" dirty="0"/>
              <a:t> </a:t>
            </a:r>
            <a:r>
              <a:rPr lang="de-DE" altLang="zh-CN" sz="3000" dirty="0" err="1"/>
              <a:t>improved</a:t>
            </a:r>
            <a:r>
              <a:rPr lang="de-DE" altLang="zh-CN" dirty="0"/>
              <a:t>..</a:t>
            </a:r>
            <a:endParaRPr lang="de-DE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C1ABD-84B9-6FDE-0876-CEE601C9C93B}"/>
              </a:ext>
            </a:extLst>
          </p:cNvPr>
          <p:cNvSpPr txBox="1">
            <a:spLocks/>
          </p:cNvSpPr>
          <p:nvPr/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1400" dirty="0" err="1"/>
              <a:t>Introduction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ROS| Team 28</a:t>
            </a:r>
            <a:endParaRPr 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EB364E-F719-E229-0B6F-171167A5FF56}"/>
              </a:ext>
            </a:extLst>
          </p:cNvPr>
          <p:cNvSpPr txBox="1"/>
          <p:nvPr/>
        </p:nvSpPr>
        <p:spPr>
          <a:xfrm>
            <a:off x="319090" y="1896955"/>
            <a:ext cx="6795002" cy="26457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How to recognize a step\</a:t>
            </a:r>
            <a:r>
              <a:rPr lang="en-US" sz="1600" dirty="0" err="1">
                <a:latin typeface="+mn-lt"/>
              </a:rPr>
              <a:t>sloper</a:t>
            </a:r>
            <a:r>
              <a:rPr lang="zh-CN" altLang="de-DE" sz="1600" dirty="0">
                <a:latin typeface="+mn-lt"/>
              </a:rPr>
              <a:t> </a:t>
            </a:r>
            <a:r>
              <a:rPr lang="de-DE" altLang="zh-CN" sz="1600" dirty="0">
                <a:latin typeface="+mn-lt"/>
              </a:rPr>
              <a:t> -&gt; Use </a:t>
            </a:r>
            <a:r>
              <a:rPr lang="de-DE" altLang="zh-CN" sz="1600" dirty="0" err="1">
                <a:latin typeface="+mn-lt"/>
              </a:rPr>
              <a:t>OccupancyGird</a:t>
            </a:r>
            <a:endParaRPr lang="de-DE" altLang="zh-CN" sz="1600" dirty="0">
              <a:latin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+mn-lt"/>
              </a:rPr>
              <a:t>Sometimes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path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planning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failed</a:t>
            </a:r>
            <a:r>
              <a:rPr lang="de-DE" sz="1600" dirty="0">
                <a:latin typeface="+mn-lt"/>
              </a:rPr>
              <a:t>  -&gt; </a:t>
            </a:r>
            <a:r>
              <a:rPr lang="en-US" sz="1600" dirty="0">
                <a:latin typeface="+mn-lt"/>
              </a:rPr>
              <a:t>Adjusting the </a:t>
            </a:r>
            <a:r>
              <a:rPr lang="en-US" sz="1600" dirty="0" err="1">
                <a:latin typeface="+mn-lt"/>
              </a:rPr>
              <a:t>move_base</a:t>
            </a:r>
            <a:r>
              <a:rPr lang="en-US" sz="1600" dirty="0">
                <a:latin typeface="+mn-lt"/>
              </a:rPr>
              <a:t> parameter</a:t>
            </a:r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mid-term-team28</Template>
  <TotalTime>0</TotalTime>
  <Words>348</Words>
  <Application>Microsoft Office PowerPoint</Application>
  <PresentationFormat>全屏显示(4:3)</PresentationFormat>
  <Paragraphs>81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Calibri</vt:lpstr>
      <vt:lpstr>Cambria Math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Introduction to ROS Final Presentations RoboDog</vt:lpstr>
      <vt:lpstr>Main Work</vt:lpstr>
      <vt:lpstr>Perception  (Which has been done in the mid-term)</vt:lpstr>
      <vt:lpstr>Path planner – move_base</vt:lpstr>
      <vt:lpstr>Trajectory planner</vt:lpstr>
      <vt:lpstr>Controller -- Desired yaw angle and distance </vt:lpstr>
      <vt:lpstr>State Machine </vt:lpstr>
      <vt:lpstr>Controller -- Modes</vt:lpstr>
      <vt:lpstr>Need to be improved..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ROS Intermediate Presentations</dc:title>
  <dc:creator>Wang Zihao</dc:creator>
  <cp:lastModifiedBy>Wang Zihao</cp:lastModifiedBy>
  <cp:revision>14</cp:revision>
  <cp:lastPrinted>2015-07-30T14:04:45Z</cp:lastPrinted>
  <dcterms:created xsi:type="dcterms:W3CDTF">2023-07-04T21:26:51Z</dcterms:created>
  <dcterms:modified xsi:type="dcterms:W3CDTF">2023-08-02T13:29:43Z</dcterms:modified>
</cp:coreProperties>
</file>